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3D867-909B-4A95-8A16-46DFFD7C9129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9C62FC-68A0-480A-84A6-69CA6ED79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28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C62FC-68A0-480A-84A6-69CA6ED798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64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_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0"/>
            <a:ext cx="619963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9832"/>
            <a:ext cx="6400800" cy="6858000"/>
          </a:xfrm>
          <a:prstGeom prst="rect">
            <a:avLst/>
          </a:prstGeom>
          <a:solidFill>
            <a:srgbClr val="F6F6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58368" y="594360"/>
            <a:ext cx="54864" cy="544068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640080"/>
            <a:ext cx="475488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IFMA Executive Committee Meeting | 9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170432"/>
            <a:ext cx="48920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102238"/>
                </a:solidFill>
                <a:latin typeface="Aptos"/>
              </a:rPr>
              <a:t>IFMA Youth World</a:t>
            </a:r>
            <a:br/>
            <a:r>
              <a:rPr sz="3100" b="1">
                <a:solidFill>
                  <a:srgbClr val="102238"/>
                </a:solidFill>
                <a:latin typeface="Aptos"/>
              </a:rPr>
              <a:t>Championships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4297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C5993E"/>
                </a:solidFill>
                <a:latin typeface="Aptos"/>
              </a:rPr>
              <a:t>Olympia, Greece</a:t>
            </a:r>
            <a:br/>
            <a:r>
              <a:rPr sz="2100" b="1">
                <a:solidFill>
                  <a:srgbClr val="C5993E"/>
                </a:solidFill>
                <a:latin typeface="Aptos"/>
              </a:rPr>
              <a:t>6–16 November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49039"/>
            <a:ext cx="4434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>
                <a:solidFill>
                  <a:srgbClr val="222222"/>
                </a:solidFill>
                <a:latin typeface="Aptos"/>
              </a:rPr>
              <a:t>A world-class youth championship where Muaythai, Greek hospitality and Olympic heritage come together.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287296"/>
            <a:ext cx="4251960" cy="621890"/>
          </a:xfrm>
          <a:prstGeom prst="roundRect">
            <a:avLst/>
          </a:prstGeom>
          <a:solidFill>
            <a:srgbClr val="102238"/>
          </a:solidFill>
          <a:ln>
            <a:solidFill>
              <a:srgbClr val="1022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5376672"/>
            <a:ext cx="3886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FFFFFF"/>
                </a:solidFill>
                <a:latin typeface="Aptos"/>
              </a:rPr>
              <a:t>One Championship. One Resort. One Muaythai Family.</a:t>
            </a:r>
          </a:p>
        </p:txBody>
      </p:sp>
      <p:pic>
        <p:nvPicPr>
          <p:cNvPr id="11" name="Picture 10" descr="1ba9966a-c449-5c13-bd6a-81bdad1937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280" y="106975"/>
            <a:ext cx="384048" cy="392873"/>
          </a:xfrm>
          <a:prstGeom prst="rect">
            <a:avLst/>
          </a:prstGeom>
        </p:spPr>
      </p:pic>
      <p:pic>
        <p:nvPicPr>
          <p:cNvPr id="12" name="Picture 11" descr="emf_logo_transparent_final_v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488" y="146304"/>
            <a:ext cx="329442" cy="329184"/>
          </a:xfrm>
          <a:prstGeom prst="rect">
            <a:avLst/>
          </a:prstGeom>
        </p:spPr>
      </p:pic>
      <p:pic>
        <p:nvPicPr>
          <p:cNvPr id="13" name="Picture 12" descr="e96d9d53-da7f-59a8-bf15-fb1ac61305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536" y="146304"/>
            <a:ext cx="329184" cy="329184"/>
          </a:xfrm>
          <a:prstGeom prst="rect">
            <a:avLst/>
          </a:prstGeom>
        </p:spPr>
      </p:pic>
      <p:pic>
        <p:nvPicPr>
          <p:cNvPr id="14" name="Picture 13" descr="7b2c3f28-aef6-5795-b918-7070947b5cf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8504" y="2198062"/>
            <a:ext cx="1287856" cy="14620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306FF4-8287-11AA-F4EA-B72D3E3C2D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285" t="56468" r="27400" b="26598"/>
          <a:stretch>
            <a:fillRect/>
          </a:stretch>
        </p:blipFill>
        <p:spPr>
          <a:xfrm>
            <a:off x="2491799" y="102307"/>
            <a:ext cx="1116640" cy="417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Why Olympia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Where youth sport meets the living heritage of Olympism</a:t>
            </a:r>
          </a:p>
        </p:txBody>
      </p:sp>
      <p:pic>
        <p:nvPicPr>
          <p:cNvPr id="5" name="Picture 4" descr="ancient_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34440"/>
            <a:ext cx="5074920" cy="416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5989320" y="1234440"/>
            <a:ext cx="54406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91072" y="1572768"/>
            <a:ext cx="47548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Olympia is the birthplace of the Ancient Olympic Games and one of the most symbolic sporting destinations in the world.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The Archaeological Site of Olympia is a UNESCO World Heritage Site and remains a global symbol of peace, excellence, unity and respect.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The tradition of the Olympic Truce reinforces the message of sport as a bridge for friendship and peaceful coexistence.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The International Olympic Academy and the wider Olympia area give the championship a unique educational and cultural dimension.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5596128"/>
            <a:ext cx="9966960" cy="502920"/>
          </a:xfrm>
          <a:prstGeom prst="roundRect">
            <a:avLst/>
          </a:prstGeom>
          <a:solidFill>
            <a:srgbClr val="F3ECDA"/>
          </a:solidFill>
          <a:ln>
            <a:solidFill>
              <a:srgbClr val="F3E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5705856"/>
            <a:ext cx="9601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02238"/>
                </a:solidFill>
                <a:latin typeface="Aptos"/>
              </a:rPr>
              <a:t>From the birthplace of the Olympic Games to the next generation of Muaythai.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2</a:t>
            </a:r>
          </a:p>
        </p:txBody>
      </p:sp>
      <p:pic>
        <p:nvPicPr>
          <p:cNvPr id="14" name="Picture 13" descr="0cde698f-bcc1-5430-9f0d-60042f1745e3.png">
            <a:extLst>
              <a:ext uri="{FF2B5EF4-FFF2-40B4-BE49-F238E27FC236}">
                <a16:creationId xmlns:a16="http://schemas.microsoft.com/office/drawing/2014/main" id="{6B1B2F47-05FE-0C4F-43EA-386ABF7805B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6375632" y="176976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Arrival in Greece &amp; Transfers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A simple international gateway and a fully organised arrival experience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5257800" cy="4297680"/>
          </a:xfrm>
          <a:prstGeom prst="roundRect">
            <a:avLst/>
          </a:prstGeom>
          <a:solidFill>
            <a:srgbClr val="F6F6F4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4663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02238"/>
                </a:solidFill>
                <a:latin typeface="Aptos"/>
              </a:rPr>
              <a:t>ATHENS INTERNATIONAL AIRPORT (ATH)</a:t>
            </a:r>
          </a:p>
        </p:txBody>
      </p:sp>
      <p:sp>
        <p:nvSpPr>
          <p:cNvPr id="7" name="Rectangle 6"/>
          <p:cNvSpPr/>
          <p:nvPr/>
        </p:nvSpPr>
        <p:spPr>
          <a:xfrm>
            <a:off x="1417320" y="2761488"/>
            <a:ext cx="3657600" cy="73152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53312" y="2578608"/>
            <a:ext cx="384048" cy="384048"/>
          </a:xfrm>
          <a:prstGeom prst="ellipse">
            <a:avLst/>
          </a:prstGeom>
          <a:solidFill>
            <a:srgbClr val="102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983480" y="2578608"/>
            <a:ext cx="384048" cy="384048"/>
          </a:xfrm>
          <a:prstGeom prst="ellipse">
            <a:avLst/>
          </a:prstGeom>
          <a:solidFill>
            <a:srgbClr val="102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76272" y="2240280"/>
            <a:ext cx="21031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C5993E"/>
                </a:solidFill>
                <a:latin typeface="Aptos"/>
              </a:rPr>
              <a:t>3.5–4 HOURS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154680"/>
            <a:ext cx="4572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>
                <a:solidFill>
                  <a:srgbClr val="222222"/>
                </a:solidFill>
                <a:latin typeface="Aptos"/>
              </a:rPr>
              <a:t>Organised coach transfers through the Greek countryside to Olympia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4160520"/>
            <a:ext cx="4480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5E5E5E"/>
                </a:solidFill>
                <a:latin typeface="Aptos"/>
              </a:rPr>
              <a:t>Official transfers are included on the scheduled arrival and departure days.</a:t>
            </a:r>
          </a:p>
        </p:txBody>
      </p:sp>
      <p:pic>
        <p:nvPicPr>
          <p:cNvPr id="13" name="Picture 12" descr="sunset_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280160"/>
            <a:ext cx="534924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ounded Rectangle 13"/>
          <p:cNvSpPr/>
          <p:nvPr/>
        </p:nvSpPr>
        <p:spPr>
          <a:xfrm>
            <a:off x="6172200" y="4206240"/>
            <a:ext cx="5349240" cy="1371600"/>
          </a:xfrm>
          <a:prstGeom prst="roundRect">
            <a:avLst/>
          </a:prstGeom>
          <a:solidFill>
            <a:srgbClr val="F6F6F4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46520" y="44805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450">
                <a:solidFill>
                  <a:srgbClr val="222222"/>
                </a:solidFill>
                <a:latin typeface="Aptos"/>
              </a:rPr>
              <a:t>• Main international gateway: Athens International Airport “Eleftherios Venizelos” (ATH)</a:t>
            </a:r>
          </a:p>
          <a:p>
            <a:pPr>
              <a:spcAft>
                <a:spcPts val="700"/>
              </a:spcAft>
            </a:pPr>
            <a:r>
              <a:rPr sz="1450">
                <a:solidFill>
                  <a:srgbClr val="222222"/>
                </a:solidFill>
                <a:latin typeface="Aptos"/>
              </a:rPr>
              <a:t>• Once teams arrive at the resort, no daily hotel-to-competition transport is required.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3</a:t>
            </a:r>
          </a:p>
        </p:txBody>
      </p:sp>
      <p:pic>
        <p:nvPicPr>
          <p:cNvPr id="24" name="Picture 23" descr="0cde698f-bcc1-5430-9f0d-60042f1745e3.png">
            <a:extLst>
              <a:ext uri="{FF2B5EF4-FFF2-40B4-BE49-F238E27FC236}">
                <a16:creationId xmlns:a16="http://schemas.microsoft.com/office/drawing/2014/main" id="{257FBD38-1EB3-8E75-9E62-CFC62E3B7A8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6375632" y="167144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The Championship Village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Aldemar Olympian Village — the main official hotel and central event hub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80160"/>
            <a:ext cx="5577840" cy="4023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6537960" y="1417320"/>
            <a:ext cx="21488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02552" y="1536192"/>
            <a:ext cx="18196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C5993E"/>
                </a:solidFill>
                <a:latin typeface="Aptos"/>
              </a:rPr>
              <a:t>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4264" y="1975104"/>
            <a:ext cx="185623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80" b="1">
                <a:solidFill>
                  <a:srgbClr val="222222"/>
                </a:solidFill>
                <a:latin typeface="Aptos"/>
              </a:rPr>
              <a:t>Beachfront resort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15400" y="1417320"/>
            <a:ext cx="21488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79992" y="1536192"/>
            <a:ext cx="18196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C5993E"/>
                </a:solidFill>
                <a:latin typeface="Aptos"/>
              </a:rPr>
              <a:t>~60 acres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1704" y="1975104"/>
            <a:ext cx="185623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80" b="1">
                <a:solidFill>
                  <a:srgbClr val="222222"/>
                </a:solidFill>
                <a:latin typeface="Aptos"/>
              </a:rPr>
              <a:t>Landscaped resort grounds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7960" y="2697480"/>
            <a:ext cx="21488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02552" y="2816352"/>
            <a:ext cx="18196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>
                <a:solidFill>
                  <a:srgbClr val="C5993E"/>
                </a:solidFill>
                <a:latin typeface="Aptos"/>
              </a:rPr>
              <a:t>Full 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84264" y="3255264"/>
            <a:ext cx="185623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80" b="1">
                <a:solidFill>
                  <a:srgbClr val="222222"/>
                </a:solidFill>
                <a:latin typeface="Aptos"/>
              </a:rPr>
              <a:t>Breakfast, lunch &amp; dinner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15400" y="2697480"/>
            <a:ext cx="21488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79992" y="2816352"/>
            <a:ext cx="181965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C5993E"/>
                </a:solidFill>
                <a:latin typeface="Aptos"/>
              </a:rPr>
              <a:t>Ionian Sea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61704" y="3255264"/>
            <a:ext cx="185623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80" b="1">
                <a:solidFill>
                  <a:srgbClr val="222222"/>
                </a:solidFill>
                <a:latin typeface="Aptos"/>
              </a:rPr>
              <a:t>Skafidia beachfront setting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37960" y="4023360"/>
            <a:ext cx="452628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784848" y="4233672"/>
            <a:ext cx="4023360" cy="932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80" b="0">
                <a:solidFill>
                  <a:srgbClr val="222222"/>
                </a:solidFill>
                <a:latin typeface="Aptos"/>
              </a:rPr>
              <a:t>Our aim is to accommodate participating delegations within the same resort environment, creating a true Championship Village that simplifies logistics and strengthens the sense of community.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5577840"/>
            <a:ext cx="10058400" cy="548640"/>
          </a:xfrm>
          <a:prstGeom prst="roundRect">
            <a:avLst/>
          </a:prstGeom>
          <a:solidFill>
            <a:srgbClr val="F3ECDA"/>
          </a:solidFill>
          <a:ln>
            <a:solidFill>
              <a:srgbClr val="F3E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5687568"/>
            <a:ext cx="96926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60" b="1">
                <a:solidFill>
                  <a:srgbClr val="102238"/>
                </a:solidFill>
                <a:latin typeface="Aptos"/>
              </a:rPr>
              <a:t>Rooms, suites, apartments and bungalows, together with extensive leisure and meeting facilities.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4</a:t>
            </a:r>
          </a:p>
        </p:txBody>
      </p:sp>
      <p:pic>
        <p:nvPicPr>
          <p:cNvPr id="28" name="Picture 27" descr="0cde698f-bcc1-5430-9f0d-60042f1745e3.png">
            <a:extLst>
              <a:ext uri="{FF2B5EF4-FFF2-40B4-BE49-F238E27FC236}">
                <a16:creationId xmlns:a16="http://schemas.microsoft.com/office/drawing/2014/main" id="{B81511A8-0323-3BCA-E445-AB6EE557C65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6375632" y="147480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A Fully Integrated Championship Venue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Competition, accommodation, meals and most official activities in one environment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6675120" cy="3739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3977639" y="2761488"/>
            <a:ext cx="822960" cy="822960"/>
          </a:xfrm>
          <a:prstGeom prst="ellipse">
            <a:avLst/>
          </a:prstGeom>
          <a:noFill/>
          <a:ln w="38100">
            <a:solidFill>
              <a:srgbClr val="C599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794760" y="2148840"/>
            <a:ext cx="2011680" cy="502920"/>
          </a:xfrm>
          <a:prstGeom prst="roundRect">
            <a:avLst/>
          </a:prstGeom>
          <a:solidFill>
            <a:srgbClr val="102238"/>
          </a:solidFill>
          <a:ln>
            <a:solidFill>
              <a:srgbClr val="1022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968496" y="2267712"/>
            <a:ext cx="166420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ILIS CONGRESS CENTER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417320"/>
            <a:ext cx="3886200" cy="4343400"/>
          </a:xfrm>
          <a:prstGeom prst="roundRect">
            <a:avLst/>
          </a:prstGeom>
          <a:solidFill>
            <a:srgbClr val="F6F6F4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79" y="1719072"/>
            <a:ext cx="3246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>
                <a:solidFill>
                  <a:srgbClr val="102238"/>
                </a:solidFill>
                <a:latin typeface="Aptos"/>
              </a:rPr>
              <a:t>The operational</a:t>
            </a:r>
            <a:br/>
            <a:r>
              <a:rPr sz="1900" b="1">
                <a:solidFill>
                  <a:srgbClr val="102238"/>
                </a:solidFill>
                <a:latin typeface="Aptos"/>
              </a:rPr>
              <a:t>advantage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9560" y="2487168"/>
            <a:ext cx="329184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20">
                <a:solidFill>
                  <a:srgbClr val="222222"/>
                </a:solidFill>
                <a:latin typeface="Aptos"/>
              </a:rPr>
              <a:t>• Ilis Congress Center serves as the main competition arena.</a:t>
            </a:r>
          </a:p>
          <a:p>
            <a:pPr>
              <a:spcAft>
                <a:spcPts val="600"/>
              </a:spcAft>
            </a:pPr>
            <a:r>
              <a:rPr sz="1420">
                <a:solidFill>
                  <a:srgbClr val="222222"/>
                </a:solidFill>
                <a:latin typeface="Aptos"/>
              </a:rPr>
              <a:t>• Meals, accommodation and meeting spaces remain within the resort.</a:t>
            </a:r>
          </a:p>
          <a:p>
            <a:pPr>
              <a:spcAft>
                <a:spcPts val="600"/>
              </a:spcAft>
            </a:pPr>
            <a:r>
              <a:rPr sz="1420">
                <a:solidFill>
                  <a:srgbClr val="222222"/>
                </a:solidFill>
                <a:latin typeface="Aptos"/>
              </a:rPr>
              <a:t>• Accreditation and participant services can be centralised on site.</a:t>
            </a:r>
          </a:p>
          <a:p>
            <a:pPr>
              <a:spcAft>
                <a:spcPts val="600"/>
              </a:spcAft>
            </a:pPr>
            <a:r>
              <a:rPr sz="1420">
                <a:solidFill>
                  <a:srgbClr val="222222"/>
                </a:solidFill>
                <a:latin typeface="Aptos"/>
              </a:rPr>
              <a:t>• Only selected official activities outside the resort require LOC transport.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0" y="5102352"/>
            <a:ext cx="3246120" cy="438912"/>
          </a:xfrm>
          <a:prstGeom prst="roundRect">
            <a:avLst/>
          </a:prstGeom>
          <a:solidFill>
            <a:srgbClr val="102238"/>
          </a:solidFill>
          <a:ln>
            <a:solidFill>
              <a:srgbClr val="1022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19872" y="5202936"/>
            <a:ext cx="28346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20" b="1">
                <a:solidFill>
                  <a:srgbClr val="FFFFFF"/>
                </a:solidFill>
                <a:latin typeface="Aptos"/>
              </a:rPr>
              <a:t>No daily hotel-to-venue transport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5</a:t>
            </a:r>
          </a:p>
        </p:txBody>
      </p:sp>
      <p:pic>
        <p:nvPicPr>
          <p:cNvPr id="19" name="Picture 18" descr="0cde698f-bcc1-5430-9f0d-60042f1745e3.png">
            <a:extLst>
              <a:ext uri="{FF2B5EF4-FFF2-40B4-BE49-F238E27FC236}">
                <a16:creationId xmlns:a16="http://schemas.microsoft.com/office/drawing/2014/main" id="{24C53E2D-D55A-A0E8-02EF-6956AD0D49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6375632" y="167144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10208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Participant Services &amp; Safety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A practical championship environment designed around youth athletes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23317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08760"/>
            <a:ext cx="2331720" cy="109728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828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02238"/>
                </a:solidFill>
                <a:latin typeface="Aptos"/>
              </a:rPr>
              <a:t>ACCREDITATION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23160"/>
            <a:ext cx="196596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20" b="0">
                <a:solidFill>
                  <a:srgbClr val="222222"/>
                </a:solidFill>
                <a:latin typeface="Aptos"/>
              </a:rPr>
              <a:t>On-site accreditation and registration support within the championship hub.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1508760"/>
            <a:ext cx="23317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20440" y="1508760"/>
            <a:ext cx="2331720" cy="109728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85032" y="1828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02238"/>
                </a:solidFill>
                <a:latin typeface="Aptos"/>
              </a:rPr>
              <a:t>MEALS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423160"/>
            <a:ext cx="196596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20" b="0">
                <a:solidFill>
                  <a:srgbClr val="222222"/>
                </a:solidFill>
                <a:latin typeface="Aptos"/>
              </a:rPr>
              <a:t>Full-board service with daily breakfast, lunch and dinner, including Greek and international cuisine.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508760"/>
            <a:ext cx="23317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0" y="1508760"/>
            <a:ext cx="2331720" cy="109728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65392" y="1828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02238"/>
                </a:solidFill>
                <a:latin typeface="Aptos"/>
              </a:rPr>
              <a:t>TRAINING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423160"/>
            <a:ext cx="196596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20" b="0">
                <a:solidFill>
                  <a:srgbClr val="222222"/>
                </a:solidFill>
                <a:latin typeface="Aptos"/>
              </a:rPr>
              <a:t>Training areas and resort fitness facilities available within the championship environment.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81160" y="1508760"/>
            <a:ext cx="233172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281160" y="1508760"/>
            <a:ext cx="2331720" cy="109728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45752" y="1828800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102238"/>
                </a:solidFill>
                <a:latin typeface="Aptos"/>
              </a:rPr>
              <a:t>MEDICAL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64040" y="2423160"/>
            <a:ext cx="1965960" cy="269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20" b="0">
                <a:solidFill>
                  <a:srgbClr val="222222"/>
                </a:solidFill>
                <a:latin typeface="Aptos"/>
              </a:rPr>
              <a:t>On-site medical teams and ambulance coverage during competition, 24-hour hotel medical coordination, and General Hospital of Ilia approximately 15 minutes away.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80160" y="5870448"/>
            <a:ext cx="9418320" cy="384048"/>
          </a:xfrm>
          <a:prstGeom prst="roundRect">
            <a:avLst/>
          </a:prstGeom>
          <a:solidFill>
            <a:srgbClr val="F3ECDA"/>
          </a:solidFill>
          <a:ln>
            <a:solidFill>
              <a:srgbClr val="F3E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508760" y="5952744"/>
            <a:ext cx="8961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20" b="1">
                <a:solidFill>
                  <a:srgbClr val="102238"/>
                </a:solidFill>
                <a:latin typeface="Aptos"/>
              </a:rPr>
              <a:t>A safe, inspiring and fully integrated championship environment.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6</a:t>
            </a:r>
          </a:p>
        </p:txBody>
      </p:sp>
      <p:pic>
        <p:nvPicPr>
          <p:cNvPr id="29" name="Picture 28" descr="0cde698f-bcc1-5430-9f0d-60042f1745e3.png">
            <a:extLst>
              <a:ext uri="{FF2B5EF4-FFF2-40B4-BE49-F238E27FC236}">
                <a16:creationId xmlns:a16="http://schemas.microsoft.com/office/drawing/2014/main" id="{8051F791-B2CC-23BB-1567-89E35F68B4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1000"/>
          </a:blip>
          <a:stretch>
            <a:fillRect/>
          </a:stretch>
        </p:blipFill>
        <p:spPr>
          <a:xfrm>
            <a:off x="6375632" y="167144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Event Framework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Key dates, competition flow and November conditions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5440680" cy="4434840"/>
          </a:xfrm>
          <a:prstGeom prst="roundRect">
            <a:avLst/>
          </a:prstGeom>
          <a:solidFill>
            <a:srgbClr val="F6F6F4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800600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Official event period: 6–16 November 2026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Scheduled arrivals: 6–7 November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Opening Ceremony &amp; competition start: 8 November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Finals and medal ceremonies: 15 November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Official departures: 16 November</a:t>
            </a:r>
          </a:p>
          <a:p>
            <a:pPr>
              <a:spcAft>
                <a:spcPts val="700"/>
              </a:spcAft>
            </a:pPr>
            <a:r>
              <a:rPr sz="1650">
                <a:solidFill>
                  <a:srgbClr val="222222"/>
                </a:solidFill>
                <a:latin typeface="Aptos"/>
              </a:rPr>
              <a:t>• Youth championship delivered under IFMA standards, with competition, education and cultural programmes.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4224528"/>
            <a:ext cx="5120640" cy="1536192"/>
          </a:xfrm>
          <a:prstGeom prst="roundRect">
            <a:avLst/>
          </a:prstGeom>
          <a:solidFill>
            <a:srgbClr val="F3ECDA"/>
          </a:solidFill>
          <a:ln>
            <a:solidFill>
              <a:srgbClr val="F3EC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4480560"/>
            <a:ext cx="4572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02238"/>
                </a:solidFill>
                <a:latin typeface="Aptos"/>
              </a:rPr>
              <a:t>Mild Mediterranean November weather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4892040"/>
            <a:ext cx="45720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>
                <a:solidFill>
                  <a:srgbClr val="222222"/>
                </a:solidFill>
                <a:latin typeface="Aptos"/>
              </a:rPr>
              <a:t>Typically around 18–22°C during the day and 10–13°C in the mornings and evenings.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7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559532" y="1325880"/>
            <a:ext cx="4711735" cy="2651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 descr="1ba9966a-c449-5c13-bd6a-81bdad1937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28" y="256032"/>
            <a:ext cx="268159" cy="274320"/>
          </a:xfrm>
          <a:prstGeom prst="rect">
            <a:avLst/>
          </a:prstGeom>
        </p:spPr>
      </p:pic>
      <p:pic>
        <p:nvPicPr>
          <p:cNvPr id="16" name="Picture 15" descr="emf_logo_transparent_final_v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968" y="256032"/>
            <a:ext cx="274535" cy="274320"/>
          </a:xfrm>
          <a:prstGeom prst="rect">
            <a:avLst/>
          </a:prstGeom>
        </p:spPr>
      </p:pic>
      <p:pic>
        <p:nvPicPr>
          <p:cNvPr id="17" name="Picture 16" descr="e96d9d53-da7f-59a8-bf15-fb1ac61305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1008" y="256032"/>
            <a:ext cx="274320" cy="274320"/>
          </a:xfrm>
          <a:prstGeom prst="rect">
            <a:avLst/>
          </a:prstGeom>
        </p:spPr>
      </p:pic>
      <p:pic>
        <p:nvPicPr>
          <p:cNvPr id="20" name="Picture 19" descr="0cde698f-bcc1-5430-9f0d-60042f1745e3.png">
            <a:extLst>
              <a:ext uri="{FF2B5EF4-FFF2-40B4-BE49-F238E27FC236}">
                <a16:creationId xmlns:a16="http://schemas.microsoft.com/office/drawing/2014/main" id="{9025BFFA-D29C-4B04-8C24-0F1A62E6BD3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1000"/>
          </a:blip>
          <a:stretch>
            <a:fillRect/>
          </a:stretch>
        </p:blipFill>
        <p:spPr>
          <a:xfrm>
            <a:off x="6375632" y="167144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39704"/>
            <a:ext cx="10881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102238"/>
                </a:solidFill>
                <a:latin typeface="Aptos"/>
              </a:rPr>
              <a:t>Beyond Competition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14400"/>
            <a:ext cx="868680" cy="45720"/>
          </a:xfrm>
          <a:prstGeom prst="rect">
            <a:avLst/>
          </a:prstGeom>
          <a:solidFill>
            <a:srgbClr val="C599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27632" y="80467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E5E5E"/>
                </a:solidFill>
                <a:latin typeface="Aptos"/>
              </a:rPr>
              <a:t>Culture, education and connection are part of the championship experience</a:t>
            </a:r>
          </a:p>
        </p:txBody>
      </p:sp>
      <p:pic>
        <p:nvPicPr>
          <p:cNvPr id="5" name="Picture 4" descr="ioa_1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280160"/>
            <a:ext cx="3474720" cy="2103120"/>
          </a:xfrm>
          <a:prstGeom prst="rect">
            <a:avLst/>
          </a:prstGeom>
        </p:spPr>
      </p:pic>
      <p:pic>
        <p:nvPicPr>
          <p:cNvPr id="6" name="Picture 5" descr="p7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280160"/>
            <a:ext cx="3474720" cy="2103120"/>
          </a:xfrm>
          <a:prstGeom prst="rect">
            <a:avLst/>
          </a:prstGeom>
        </p:spPr>
      </p:pic>
      <p:pic>
        <p:nvPicPr>
          <p:cNvPr id="7" name="Picture 6" descr="ancient_16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1280160"/>
            <a:ext cx="3474720" cy="210312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" y="3657600"/>
            <a:ext cx="1088136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D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3977639"/>
            <a:ext cx="1024128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</a:pPr>
            <a:r>
              <a:rPr sz="1550">
                <a:solidFill>
                  <a:srgbClr val="222222"/>
                </a:solidFill>
                <a:latin typeface="Aptos"/>
              </a:rPr>
              <a:t>• Opening Ceremony and official event moments</a:t>
            </a:r>
          </a:p>
          <a:p>
            <a:pPr>
              <a:spcAft>
                <a:spcPts val="700"/>
              </a:spcAft>
            </a:pPr>
            <a:r>
              <a:rPr sz="1550">
                <a:solidFill>
                  <a:srgbClr val="222222"/>
                </a:solidFill>
                <a:latin typeface="Aptos"/>
              </a:rPr>
              <a:t>• Cultural activities, Wai Kru heritage and athlete interaction</a:t>
            </a:r>
          </a:p>
          <a:p>
            <a:pPr>
              <a:spcAft>
                <a:spcPts val="700"/>
              </a:spcAft>
            </a:pPr>
            <a:r>
              <a:rPr sz="1550">
                <a:solidFill>
                  <a:srgbClr val="222222"/>
                </a:solidFill>
                <a:latin typeface="Aptos"/>
              </a:rPr>
              <a:t>• Educational programmes, Athletes Conference and IFMA meetings</a:t>
            </a:r>
          </a:p>
          <a:p>
            <a:pPr>
              <a:spcAft>
                <a:spcPts val="700"/>
              </a:spcAft>
            </a:pPr>
            <a:r>
              <a:rPr sz="1550">
                <a:solidFill>
                  <a:srgbClr val="222222"/>
                </a:solidFill>
                <a:latin typeface="Aptos"/>
              </a:rPr>
              <a:t>• Youth Awards Gala &amp; Goodbye Party, celebrating unity and youth recognition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5715000"/>
            <a:ext cx="9966960" cy="438912"/>
          </a:xfrm>
          <a:prstGeom prst="roundRect">
            <a:avLst/>
          </a:prstGeom>
          <a:solidFill>
            <a:srgbClr val="102238"/>
          </a:solidFill>
          <a:ln>
            <a:solidFill>
              <a:srgbClr val="1022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5815584"/>
            <a:ext cx="9509760" cy="210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Olympic legacy + Greek philoxenia + Muaythai culture = a truly distinctive Youth World Championships.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6510528"/>
            <a:ext cx="10927080" cy="18288"/>
          </a:xfrm>
          <a:prstGeom prst="rect">
            <a:avLst/>
          </a:prstGeom>
          <a:solidFill>
            <a:srgbClr val="DDDD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" y="6547104"/>
            <a:ext cx="5029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E5E5E"/>
                </a:solidFill>
                <a:latin typeface="Aptos"/>
              </a:rPr>
              <a:t>IFMA Youth World Championships 2026 | Olympia, Greece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537960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5E5E5E"/>
                </a:solidFill>
                <a:latin typeface="Aptos"/>
              </a:rPr>
              <a:t>8</a:t>
            </a:r>
          </a:p>
        </p:txBody>
      </p:sp>
      <p:pic>
        <p:nvPicPr>
          <p:cNvPr id="18" name="Picture 17" descr="0cde698f-bcc1-5430-9f0d-60042f1745e3.png">
            <a:extLst>
              <a:ext uri="{FF2B5EF4-FFF2-40B4-BE49-F238E27FC236}">
                <a16:creationId xmlns:a16="http://schemas.microsoft.com/office/drawing/2014/main" id="{9B228631-326F-0640-889A-48126BD35BC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1000"/>
          </a:blip>
          <a:stretch>
            <a:fillRect/>
          </a:stretch>
        </p:blipFill>
        <p:spPr>
          <a:xfrm>
            <a:off x="6375632" y="167144"/>
            <a:ext cx="5836755" cy="65000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914400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WELCOME TO GREECE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WELCOME TO OLYMPIA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46888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C5993E"/>
                </a:solidFill>
                <a:latin typeface="Aptos"/>
              </a:rPr>
              <a:t>WELCOME TO THE 2026 IFMA YOUTH WORLD CHAMPIONSHIPS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49039"/>
            <a:ext cx="4892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Aptos"/>
              </a:rPr>
              <a:t>A championship built on hospitality, operational simplicity, youth experience and the timeless spirit of Olympia.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5257800"/>
            <a:ext cx="3977639" cy="475488"/>
          </a:xfrm>
          <a:prstGeom prst="roundRect">
            <a:avLst/>
          </a:prstGeom>
          <a:solidFill>
            <a:srgbClr val="C5993E"/>
          </a:solidFill>
          <a:ln>
            <a:solidFill>
              <a:srgbClr val="C599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5367528"/>
            <a:ext cx="3520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ptos"/>
              </a:rPr>
              <a:t>Olympia, Greece | 6–16 November 2026</a:t>
            </a:r>
          </a:p>
        </p:txBody>
      </p:sp>
      <p:pic>
        <p:nvPicPr>
          <p:cNvPr id="8" name="Picture 7" descr="sunset_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0"/>
            <a:ext cx="6108192" cy="6858000"/>
          </a:xfrm>
          <a:prstGeom prst="rect">
            <a:avLst/>
          </a:prstGeom>
        </p:spPr>
      </p:pic>
      <p:pic>
        <p:nvPicPr>
          <p:cNvPr id="9" name="Picture 8" descr="1ba9966a-c449-5c13-bd6a-81bdad1937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179572"/>
            <a:ext cx="323522" cy="330956"/>
          </a:xfrm>
          <a:prstGeom prst="rect">
            <a:avLst/>
          </a:prstGeom>
        </p:spPr>
      </p:pic>
      <p:pic>
        <p:nvPicPr>
          <p:cNvPr id="10" name="Picture 9" descr="emf_logo_transparent_final_v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80" y="6179572"/>
            <a:ext cx="331216" cy="330956"/>
          </a:xfrm>
          <a:prstGeom prst="rect">
            <a:avLst/>
          </a:prstGeom>
        </p:spPr>
      </p:pic>
      <p:pic>
        <p:nvPicPr>
          <p:cNvPr id="11" name="Picture 10" descr="e96d9d53-da7f-59a8-bf15-fb1ac61305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192" y="6179312"/>
            <a:ext cx="331216" cy="331216"/>
          </a:xfrm>
          <a:prstGeom prst="rect">
            <a:avLst/>
          </a:prstGeom>
        </p:spPr>
      </p:pic>
      <p:pic>
        <p:nvPicPr>
          <p:cNvPr id="12" name="Picture 11" descr="0cde698f-bcc1-5430-9f0d-60042f1745e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0144" y="181401"/>
            <a:ext cx="3576975" cy="39834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740</Words>
  <Application>Microsoft Office PowerPoint</Application>
  <PresentationFormat>Widescreen</PresentationFormat>
  <Paragraphs>89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IOANNIS PAPADOPOULOS</cp:lastModifiedBy>
  <cp:revision>4</cp:revision>
  <dcterms:created xsi:type="dcterms:W3CDTF">2013-01-27T09:14:16Z</dcterms:created>
  <dcterms:modified xsi:type="dcterms:W3CDTF">2026-09-06T19:10:47Z</dcterms:modified>
  <cp:category/>
</cp:coreProperties>
</file>